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93" r:id="rId3"/>
    <p:sldId id="279" r:id="rId4"/>
    <p:sldId id="316" r:id="rId5"/>
    <p:sldId id="317" r:id="rId6"/>
    <p:sldId id="272" r:id="rId7"/>
    <p:sldId id="311" r:id="rId8"/>
    <p:sldId id="312" r:id="rId9"/>
    <p:sldId id="313" r:id="rId10"/>
    <p:sldId id="314" r:id="rId11"/>
    <p:sldId id="278" r:id="rId12"/>
    <p:sldId id="296" r:id="rId13"/>
    <p:sldId id="298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99FF99"/>
    <a:srgbClr val="000099"/>
    <a:srgbClr val="CC3300"/>
    <a:srgbClr val="00FF00"/>
    <a:srgbClr val="FF66FF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50" autoAdjust="0"/>
    <p:restoredTop sz="94660"/>
  </p:normalViewPr>
  <p:slideViewPr>
    <p:cSldViewPr>
      <p:cViewPr>
        <p:scale>
          <a:sx n="45" d="100"/>
          <a:sy n="45" d="100"/>
        </p:scale>
        <p:origin x="-1608" y="-4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D5B4D-E432-4F3E-AA2D-4AC3E743F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80ABD-1579-483B-B913-12B5521F95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A8B36-8CB3-4E5D-A238-68E25AEBE3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FA548-1722-4AB4-B409-000CF6F04F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5758E-6212-402E-94B8-3BA1FF9822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F2F8B-89A9-4284-960C-254DC41FC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F3A38-FE07-43D9-A3C6-314C2871B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55CF5-27BF-4972-8C57-9106ED54D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FF03A-99A4-454E-B534-8A5D497AE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5959F-4CC8-468C-B394-2319C3D45B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33C32-FEBE-44B7-B0E7-E93070711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A9742-8B5B-4150-95A5-A64A704EBD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66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DFD68A4-B09A-4537-92BC-1C0A7C8FB8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jpeg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100000">
              <a:srgbClr val="FFCC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3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0" y="0"/>
            <a:ext cx="9144000" cy="7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4" descr="3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0" y="6783388"/>
            <a:ext cx="9144000" cy="7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37" descr="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4038600"/>
            <a:ext cx="3810000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22" name="WordArt 38"/>
          <p:cNvSpPr>
            <a:spLocks noChangeArrowheads="1" noChangeShapeType="1" noTextEdit="1"/>
          </p:cNvSpPr>
          <p:nvPr/>
        </p:nvSpPr>
        <p:spPr bwMode="auto">
          <a:xfrm>
            <a:off x="304800" y="609600"/>
            <a:ext cx="8305800" cy="3581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VẼ TRANH AN TOÀN GIAO THÔNG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0" fill="hold"/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0" fill="hold"/>
                                        <p:tgtEl>
                                          <p:spTgt spid="164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0" fill="hold"/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0" fill="hold"/>
                                        <p:tgtEl>
                                          <p:spTgt spid="164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* B</a:t>
            </a:r>
            <a:r>
              <a:rPr lang="vi-VN" sz="2400" b="1">
                <a:solidFill>
                  <a:srgbClr val="0000FF"/>
                </a:solidFill>
              </a:rPr>
              <a:t>ư</a:t>
            </a:r>
            <a:r>
              <a:rPr lang="en-US" sz="2400" b="1">
                <a:solidFill>
                  <a:srgbClr val="0000FF"/>
                </a:solidFill>
              </a:rPr>
              <a:t>ớc 4:  Vẽ màu theo ý thích, có </a:t>
            </a:r>
            <a:r>
              <a:rPr lang="vi-VN" sz="2400" b="1">
                <a:solidFill>
                  <a:srgbClr val="0000FF"/>
                </a:solidFill>
              </a:rPr>
              <a:t>đ</a:t>
            </a:r>
            <a:r>
              <a:rPr lang="en-US" sz="2400" b="1">
                <a:solidFill>
                  <a:srgbClr val="0000FF"/>
                </a:solidFill>
              </a:rPr>
              <a:t>ậm có nhạt.</a:t>
            </a:r>
          </a:p>
        </p:txBody>
      </p:sp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19200"/>
            <a:ext cx="8382000" cy="530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30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413825" y="457200"/>
            <a:ext cx="8229600" cy="5867400"/>
            <a:chOff x="288" y="384"/>
            <a:chExt cx="5184" cy="3696"/>
          </a:xfrm>
        </p:grpSpPr>
        <p:sp>
          <p:nvSpPr>
            <p:cNvPr id="1030" name="Text Box 10"/>
            <p:cNvSpPr txBox="1">
              <a:spLocks noChangeArrowheads="1"/>
            </p:cNvSpPr>
            <p:nvPr/>
          </p:nvSpPr>
          <p:spPr bwMode="auto">
            <a:xfrm>
              <a:off x="288" y="384"/>
              <a:ext cx="51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>
                  <a:solidFill>
                    <a:srgbClr val="FFFF00"/>
                  </a:solidFill>
                </a:rPr>
                <a:t> </a:t>
              </a:r>
              <a:r>
                <a:rPr lang="en-US" sz="2400" b="1">
                  <a:solidFill>
                    <a:srgbClr val="FFFF00"/>
                  </a:solidFill>
                </a:rPr>
                <a:t>* Bài của các bạn HS :</a:t>
              </a:r>
            </a:p>
          </p:txBody>
        </p:sp>
        <p:pic>
          <p:nvPicPr>
            <p:cNvPr id="1031" name="Picture 40" descr="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20" y="2544"/>
              <a:ext cx="2352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026" name="Object 41"/>
            <p:cNvGraphicFramePr>
              <a:graphicFrameLocks noChangeAspect="1"/>
            </p:cNvGraphicFramePr>
            <p:nvPr/>
          </p:nvGraphicFramePr>
          <p:xfrm>
            <a:off x="336" y="816"/>
            <a:ext cx="2352" cy="15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1" name="Bitmap Image" r:id="rId4" imgW="7144747" imgH="4963218" progId="Paint.Picture">
                    <p:embed/>
                  </p:oleObj>
                </mc:Choice>
                <mc:Fallback>
                  <p:oleObj name="Bitmap Image" r:id="rId4" imgW="7144747" imgH="4963218" progId="Paint.Picture">
                    <p:embed/>
                    <p:pic>
                      <p:nvPicPr>
                        <p:cNvPr id="0" name="Object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" y="816"/>
                          <a:ext cx="2352" cy="15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32" name="Picture 45" descr="1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120" y="816"/>
              <a:ext cx="2352" cy="1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3" name="Picture 46" descr="2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36" y="2544"/>
              <a:ext cx="2352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9" name="WordArt 48"/>
          <p:cNvSpPr>
            <a:spLocks noChangeArrowheads="1" noChangeShapeType="1" noTextEdit="1"/>
          </p:cNvSpPr>
          <p:nvPr/>
        </p:nvSpPr>
        <p:spPr bwMode="auto">
          <a:xfrm>
            <a:off x="1295400" y="152400"/>
            <a:ext cx="67056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VẼ TRANH AN TOÀN GIAO THÔNG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EJ023"/>
          <p:cNvPicPr>
            <a:picLocks noChangeAspect="1" noChangeArrowheads="1"/>
          </p:cNvPicPr>
          <p:nvPr/>
        </p:nvPicPr>
        <p:blipFill>
          <a:blip r:embed="rId2"/>
          <a:srcRect l="10834" t="5556" r="5833" b="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4" name="AutoShape 12"/>
          <p:cNvSpPr>
            <a:spLocks noChangeArrowheads="1"/>
          </p:cNvSpPr>
          <p:nvPr/>
        </p:nvSpPr>
        <p:spPr bwMode="auto">
          <a:xfrm>
            <a:off x="3886200" y="533400"/>
            <a:ext cx="1295400" cy="1143000"/>
          </a:xfrm>
          <a:prstGeom prst="star32">
            <a:avLst>
              <a:gd name="adj" fmla="val 15056"/>
            </a:avLst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4580" name="WordArt 12"/>
          <p:cNvSpPr>
            <a:spLocks noChangeArrowheads="1" noChangeShapeType="1" noTextEdit="1"/>
          </p:cNvSpPr>
          <p:nvPr/>
        </p:nvSpPr>
        <p:spPr bwMode="auto">
          <a:xfrm>
            <a:off x="1981200" y="0"/>
            <a:ext cx="5410200" cy="2057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THỰC HÀNH</a:t>
            </a:r>
          </a:p>
        </p:txBody>
      </p:sp>
      <p:grpSp>
        <p:nvGrpSpPr>
          <p:cNvPr id="2" name="Group 84"/>
          <p:cNvGrpSpPr>
            <a:grpSpLocks/>
          </p:cNvGrpSpPr>
          <p:nvPr/>
        </p:nvGrpSpPr>
        <p:grpSpPr bwMode="auto">
          <a:xfrm>
            <a:off x="0" y="1981200"/>
            <a:ext cx="9144000" cy="4876800"/>
            <a:chOff x="0" y="1248"/>
            <a:chExt cx="5760" cy="3072"/>
          </a:xfrm>
        </p:grpSpPr>
        <p:sp>
          <p:nvSpPr>
            <p:cNvPr id="24582" name="Text Box 5"/>
            <p:cNvSpPr txBox="1">
              <a:spLocks noChangeArrowheads="1"/>
            </p:cNvSpPr>
            <p:nvPr/>
          </p:nvSpPr>
          <p:spPr bwMode="auto">
            <a:xfrm>
              <a:off x="816" y="1248"/>
              <a:ext cx="417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>
                  <a:solidFill>
                    <a:srgbClr val="0000FF"/>
                  </a:solidFill>
                </a:rPr>
                <a:t>   *</a:t>
              </a:r>
              <a:r>
                <a:rPr lang="en-US" sz="2400" b="1">
                  <a:solidFill>
                    <a:srgbClr val="0000FF"/>
                  </a:solidFill>
                </a:rPr>
                <a:t>Các em vẽ theo các b</a:t>
              </a:r>
              <a:r>
                <a:rPr lang="vi-VN" sz="2400" b="1">
                  <a:solidFill>
                    <a:srgbClr val="0000FF"/>
                  </a:solidFill>
                </a:rPr>
                <a:t>ư</a:t>
              </a:r>
              <a:r>
                <a:rPr lang="en-US" sz="2400" b="1">
                  <a:solidFill>
                    <a:srgbClr val="0000FF"/>
                  </a:solidFill>
                </a:rPr>
                <a:t>ớc sau :</a:t>
              </a:r>
              <a:r>
                <a:rPr lang="en-US" sz="2800" b="1">
                  <a:solidFill>
                    <a:srgbClr val="0000FF"/>
                  </a:solidFill>
                </a:rPr>
                <a:t> </a:t>
              </a:r>
            </a:p>
          </p:txBody>
        </p:sp>
        <p:sp>
          <p:nvSpPr>
            <p:cNvPr id="24583" name="Rectangle 16"/>
            <p:cNvSpPr>
              <a:spLocks noChangeArrowheads="1"/>
            </p:cNvSpPr>
            <p:nvPr/>
          </p:nvSpPr>
          <p:spPr bwMode="auto">
            <a:xfrm>
              <a:off x="0" y="1584"/>
              <a:ext cx="5760" cy="273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4584" name="Picture 7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4" y="1776"/>
              <a:ext cx="1920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5" name="Picture 7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12" y="1728"/>
              <a:ext cx="1968" cy="1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6" name="Picture 7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76" y="3024"/>
              <a:ext cx="1968" cy="1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7" name="Picture 7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312" y="3024"/>
              <a:ext cx="1968" cy="1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3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4" grpId="0" animBg="1"/>
      <p:bldP spid="308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914400" y="2286000"/>
            <a:ext cx="76200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800" b="1" dirty="0">
                <a:solidFill>
                  <a:srgbClr val="0000FF"/>
                </a:solidFill>
              </a:rPr>
              <a:t>* </a:t>
            </a:r>
            <a:r>
              <a:rPr lang="en-US" sz="2800" b="1" dirty="0" err="1">
                <a:solidFill>
                  <a:srgbClr val="0000FF"/>
                </a:solidFill>
              </a:rPr>
              <a:t>Hoạt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vi-VN" sz="2800" b="1" dirty="0">
                <a:solidFill>
                  <a:srgbClr val="0000FF"/>
                </a:solidFill>
              </a:rPr>
              <a:t>đ</a:t>
            </a:r>
            <a:r>
              <a:rPr lang="en-US" sz="2800" b="1" dirty="0" err="1">
                <a:solidFill>
                  <a:srgbClr val="0000FF"/>
                </a:solidFill>
              </a:rPr>
              <a:t>ộng</a:t>
            </a:r>
            <a:r>
              <a:rPr lang="en-US" sz="2800" b="1" dirty="0">
                <a:solidFill>
                  <a:srgbClr val="0000FF"/>
                </a:solidFill>
              </a:rPr>
              <a:t> 4: </a:t>
            </a:r>
            <a:r>
              <a:rPr lang="en-US" sz="2800" b="1" dirty="0" err="1">
                <a:solidFill>
                  <a:srgbClr val="0000FF"/>
                </a:solidFill>
              </a:rPr>
              <a:t>Nhận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xét</a:t>
            </a:r>
            <a:r>
              <a:rPr lang="en-US" sz="2800" b="1" dirty="0">
                <a:solidFill>
                  <a:srgbClr val="0000FF"/>
                </a:solidFill>
              </a:rPr>
              <a:t>, </a:t>
            </a:r>
            <a:r>
              <a:rPr lang="vi-VN" sz="2800" b="1" dirty="0">
                <a:solidFill>
                  <a:srgbClr val="0000FF"/>
                </a:solidFill>
              </a:rPr>
              <a:t>đ</a:t>
            </a:r>
            <a:r>
              <a:rPr lang="en-US" sz="2800" b="1" dirty="0" err="1">
                <a:solidFill>
                  <a:srgbClr val="0000FF"/>
                </a:solidFill>
              </a:rPr>
              <a:t>ánh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giá</a:t>
            </a:r>
            <a:r>
              <a:rPr lang="en-US" sz="2800" b="1" dirty="0">
                <a:solidFill>
                  <a:srgbClr val="0000FF"/>
                </a:solidFill>
              </a:rPr>
              <a:t> .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 - </a:t>
            </a:r>
            <a:r>
              <a:rPr lang="en-US" sz="2400" b="1" dirty="0" err="1">
                <a:solidFill>
                  <a:srgbClr val="0000FF"/>
                </a:solidFill>
              </a:rPr>
              <a:t>Nhận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xét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về</a:t>
            </a:r>
            <a:r>
              <a:rPr lang="en-US" sz="2400" b="1" dirty="0">
                <a:solidFill>
                  <a:srgbClr val="0000FF"/>
                </a:solidFill>
              </a:rPr>
              <a:t> :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 - </a:t>
            </a:r>
            <a:r>
              <a:rPr lang="en-US" sz="2400" b="1" dirty="0" err="1">
                <a:solidFill>
                  <a:srgbClr val="0000FF"/>
                </a:solidFill>
              </a:rPr>
              <a:t>Nội</a:t>
            </a:r>
            <a:r>
              <a:rPr lang="en-US" sz="2400" b="1" dirty="0">
                <a:solidFill>
                  <a:srgbClr val="0000FF"/>
                </a:solidFill>
              </a:rPr>
              <a:t> dung ( </a:t>
            </a:r>
            <a:r>
              <a:rPr lang="en-US" sz="2400" b="1" dirty="0" err="1">
                <a:solidFill>
                  <a:srgbClr val="0000FF"/>
                </a:solidFill>
              </a:rPr>
              <a:t>rõ</a:t>
            </a:r>
            <a:r>
              <a:rPr lang="en-US" sz="2400" b="1" dirty="0">
                <a:solidFill>
                  <a:srgbClr val="0000FF"/>
                </a:solidFill>
              </a:rPr>
              <a:t> hay </a:t>
            </a:r>
            <a:r>
              <a:rPr lang="en-US" sz="2400" b="1" dirty="0" err="1">
                <a:solidFill>
                  <a:srgbClr val="0000FF"/>
                </a:solidFill>
              </a:rPr>
              <a:t>ch</a:t>
            </a:r>
            <a:r>
              <a:rPr lang="vi-VN" sz="2400" b="1" dirty="0">
                <a:solidFill>
                  <a:srgbClr val="0000FF"/>
                </a:solidFill>
              </a:rPr>
              <a:t>ư</a:t>
            </a:r>
            <a:r>
              <a:rPr lang="en-US" sz="2400" b="1" dirty="0">
                <a:solidFill>
                  <a:srgbClr val="0000FF"/>
                </a:solidFill>
              </a:rPr>
              <a:t>a </a:t>
            </a:r>
            <a:r>
              <a:rPr lang="en-US" sz="2400" b="1" dirty="0" err="1">
                <a:solidFill>
                  <a:srgbClr val="0000FF"/>
                </a:solidFill>
              </a:rPr>
              <a:t>rõ</a:t>
            </a:r>
            <a:r>
              <a:rPr lang="en-US" sz="2400" b="1" dirty="0">
                <a:solidFill>
                  <a:srgbClr val="0000FF"/>
                </a:solidFill>
              </a:rPr>
              <a:t> ).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 - </a:t>
            </a:r>
            <a:r>
              <a:rPr lang="en-US" sz="2400" b="1" dirty="0" err="1">
                <a:solidFill>
                  <a:srgbClr val="0000FF"/>
                </a:solidFill>
              </a:rPr>
              <a:t>Các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hình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ảnh</a:t>
            </a:r>
            <a:r>
              <a:rPr lang="en-US" sz="2400" b="1" dirty="0">
                <a:solidFill>
                  <a:srgbClr val="0000FF"/>
                </a:solidFill>
              </a:rPr>
              <a:t> ( </a:t>
            </a:r>
            <a:r>
              <a:rPr lang="en-US" sz="2400" b="1" dirty="0" err="1">
                <a:solidFill>
                  <a:srgbClr val="0000FF"/>
                </a:solidFill>
              </a:rPr>
              <a:t>sắp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xếp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vi-VN" sz="2400" b="1" dirty="0">
                <a:solidFill>
                  <a:srgbClr val="0000FF"/>
                </a:solidFill>
              </a:rPr>
              <a:t>đ</a:t>
            </a:r>
            <a:r>
              <a:rPr lang="en-US" sz="2400" b="1" dirty="0">
                <a:solidFill>
                  <a:srgbClr val="0000FF"/>
                </a:solidFill>
              </a:rPr>
              <a:t>ã </a:t>
            </a:r>
            <a:r>
              <a:rPr lang="en-US" sz="2400" b="1" dirty="0" err="1">
                <a:solidFill>
                  <a:srgbClr val="0000FF"/>
                </a:solidFill>
              </a:rPr>
              <a:t>có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chính</a:t>
            </a:r>
            <a:r>
              <a:rPr lang="en-US" sz="2400" b="1" dirty="0">
                <a:solidFill>
                  <a:srgbClr val="0000FF"/>
                </a:solidFill>
              </a:rPr>
              <a:t>, </a:t>
            </a:r>
            <a:r>
              <a:rPr lang="en-US" sz="2400" b="1" dirty="0" err="1">
                <a:solidFill>
                  <a:srgbClr val="0000FF"/>
                </a:solidFill>
              </a:rPr>
              <a:t>phụ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ch</a:t>
            </a:r>
            <a:r>
              <a:rPr lang="vi-VN" sz="2400" b="1" dirty="0">
                <a:solidFill>
                  <a:srgbClr val="0000FF"/>
                </a:solidFill>
              </a:rPr>
              <a:t>ư</a:t>
            </a:r>
            <a:r>
              <a:rPr lang="en-US" sz="2400" b="1" dirty="0">
                <a:solidFill>
                  <a:srgbClr val="0000FF"/>
                </a:solidFill>
              </a:rPr>
              <a:t>a ).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 - </a:t>
            </a:r>
            <a:r>
              <a:rPr lang="en-US" sz="2400" b="1" dirty="0" err="1">
                <a:solidFill>
                  <a:srgbClr val="0000FF"/>
                </a:solidFill>
              </a:rPr>
              <a:t>Màu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sắc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nh</a:t>
            </a:r>
            <a:r>
              <a:rPr lang="vi-VN" sz="2400" b="1" dirty="0">
                <a:solidFill>
                  <a:srgbClr val="0000FF"/>
                </a:solidFill>
              </a:rPr>
              <a:t>ư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thế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nào</a:t>
            </a:r>
            <a:r>
              <a:rPr lang="en-US" sz="2400" b="1" dirty="0">
                <a:solidFill>
                  <a:srgbClr val="0000FF"/>
                </a:solidFill>
              </a:rPr>
              <a:t> ?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 - </a:t>
            </a:r>
            <a:r>
              <a:rPr lang="en-US" sz="2400" b="1" dirty="0" err="1">
                <a:solidFill>
                  <a:srgbClr val="0000FF"/>
                </a:solidFill>
              </a:rPr>
              <a:t>Em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thích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bài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vẽ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nào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nhất</a:t>
            </a:r>
            <a:r>
              <a:rPr lang="en-US" sz="2400" b="1" dirty="0">
                <a:solidFill>
                  <a:srgbClr val="0000FF"/>
                </a:solidFill>
              </a:rPr>
              <a:t> ? </a:t>
            </a:r>
            <a:r>
              <a:rPr lang="en-US" sz="2400" b="1" dirty="0" err="1">
                <a:solidFill>
                  <a:srgbClr val="0000FF"/>
                </a:solidFill>
              </a:rPr>
              <a:t>Vì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sao</a:t>
            </a:r>
            <a:r>
              <a:rPr lang="en-US" sz="2400" b="1" dirty="0">
                <a:solidFill>
                  <a:srgbClr val="0000FF"/>
                </a:solidFill>
              </a:rPr>
              <a:t> ?</a:t>
            </a:r>
          </a:p>
        </p:txBody>
      </p:sp>
      <p:pic>
        <p:nvPicPr>
          <p:cNvPr id="25604" name="Picture 8" descr="flower[1][1][1]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791" y="6172200"/>
            <a:ext cx="91440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3" descr="A_Plu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15915" flipH="1">
            <a:off x="3657600" y="609600"/>
            <a:ext cx="1905000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WordArt 14"/>
          <p:cNvSpPr>
            <a:spLocks noChangeArrowheads="1" noChangeShapeType="1" noTextEdit="1"/>
          </p:cNvSpPr>
          <p:nvPr/>
        </p:nvSpPr>
        <p:spPr bwMode="auto">
          <a:xfrm>
            <a:off x="1295400" y="152400"/>
            <a:ext cx="67056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VẼ TRANH AN TOÀN GIAO THÔNG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876300" y="1066800"/>
            <a:ext cx="73152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FF00"/>
                </a:solidFill>
              </a:rPr>
              <a:t> </a:t>
            </a:r>
            <a:endParaRPr lang="en-US" sz="2800" b="1" dirty="0">
              <a:solidFill>
                <a:srgbClr val="0000FF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Mĩ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thuật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48142" name="WordArt 14"/>
          <p:cNvSpPr>
            <a:spLocks noChangeArrowheads="1" noChangeShapeType="1" noTextEdit="1"/>
          </p:cNvSpPr>
          <p:nvPr/>
        </p:nvSpPr>
        <p:spPr bwMode="auto">
          <a:xfrm>
            <a:off x="381000" y="2362200"/>
            <a:ext cx="8305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ĐỀ TÀI AN TOÀN GIAO THÔNG</a:t>
            </a:r>
          </a:p>
        </p:txBody>
      </p:sp>
      <p:pic>
        <p:nvPicPr>
          <p:cNvPr id="48144" name="Picture 16" descr="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3352800"/>
            <a:ext cx="4419600" cy="294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609600" y="145518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01  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  <a:endParaRPr lang="en-US" alt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8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0" y="6858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Hoạt động 1: </a:t>
            </a:r>
            <a:r>
              <a:rPr lang="en-US" sz="2400" b="1" u="sng">
                <a:solidFill>
                  <a:srgbClr val="0000FF"/>
                </a:solidFill>
              </a:rPr>
              <a:t>Quan sát nhận xét</a:t>
            </a: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0" y="1150034"/>
            <a:ext cx="830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Quan sát tranh và cho biết:</a:t>
            </a:r>
          </a:p>
          <a:p>
            <a:pPr>
              <a:spcBef>
                <a:spcPct val="25000"/>
              </a:spcBef>
            </a:pPr>
            <a:r>
              <a:rPr lang="en-US" sz="2400" b="1">
                <a:solidFill>
                  <a:srgbClr val="0000CC"/>
                </a:solidFill>
              </a:rPr>
              <a:t>- Các bức tranh d</a:t>
            </a:r>
            <a:r>
              <a:rPr lang="vi-VN" sz="2400" b="1">
                <a:solidFill>
                  <a:srgbClr val="0000CC"/>
                </a:solidFill>
              </a:rPr>
              <a:t>ư</a:t>
            </a:r>
            <a:r>
              <a:rPr lang="en-US" sz="2400" b="1">
                <a:solidFill>
                  <a:srgbClr val="0000CC"/>
                </a:solidFill>
              </a:rPr>
              <a:t>ới </a:t>
            </a:r>
            <a:r>
              <a:rPr lang="vi-VN" sz="2400" b="1">
                <a:solidFill>
                  <a:srgbClr val="0000CC"/>
                </a:solidFill>
              </a:rPr>
              <a:t>đ</a:t>
            </a:r>
            <a:r>
              <a:rPr lang="en-US" sz="2400" b="1">
                <a:solidFill>
                  <a:srgbClr val="0000CC"/>
                </a:solidFill>
              </a:rPr>
              <a:t>ây vẽ về </a:t>
            </a:r>
            <a:r>
              <a:rPr lang="vi-VN" sz="2400" b="1">
                <a:solidFill>
                  <a:srgbClr val="0000CC"/>
                </a:solidFill>
              </a:rPr>
              <a:t>đ</a:t>
            </a:r>
            <a:r>
              <a:rPr lang="en-US" sz="2400" b="1">
                <a:solidFill>
                  <a:srgbClr val="0000CC"/>
                </a:solidFill>
              </a:rPr>
              <a:t>ề tài gì ?</a:t>
            </a:r>
          </a:p>
        </p:txBody>
      </p:sp>
      <p:pic>
        <p:nvPicPr>
          <p:cNvPr id="33824" name="Picture 32" descr="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362200"/>
            <a:ext cx="3581400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25" name="Picture 33" descr="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648200"/>
            <a:ext cx="3581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26" name="Picture 34" descr="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4648200"/>
            <a:ext cx="3581400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27" name="Picture 3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2362200"/>
            <a:ext cx="3581400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WordArt 36"/>
          <p:cNvSpPr>
            <a:spLocks noChangeArrowheads="1" noChangeShapeType="1" noTextEdit="1"/>
          </p:cNvSpPr>
          <p:nvPr/>
        </p:nvSpPr>
        <p:spPr bwMode="auto">
          <a:xfrm>
            <a:off x="1295400" y="152400"/>
            <a:ext cx="67056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VẼ TRANH AN TOÀN GIAO THÔNG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3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3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3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0" y="838200"/>
            <a:ext cx="8839200" cy="220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</a:rPr>
              <a:t>Quan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sát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tranh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và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biết</a:t>
            </a:r>
            <a:r>
              <a:rPr lang="en-US" sz="3200" b="1" dirty="0">
                <a:solidFill>
                  <a:srgbClr val="FF0000"/>
                </a:solidFill>
              </a:rPr>
              <a:t>:</a:t>
            </a:r>
          </a:p>
          <a:p>
            <a:pPr>
              <a:spcBef>
                <a:spcPct val="25000"/>
              </a:spcBef>
            </a:pPr>
            <a:r>
              <a:rPr lang="en-US" sz="2800" b="1" dirty="0">
                <a:solidFill>
                  <a:srgbClr val="0000CC"/>
                </a:solidFill>
              </a:rPr>
              <a:t>- </a:t>
            </a:r>
            <a:r>
              <a:rPr lang="en-US" sz="2800" b="1" dirty="0" err="1">
                <a:solidFill>
                  <a:srgbClr val="0000CC"/>
                </a:solidFill>
              </a:rPr>
              <a:t>Tranh</a:t>
            </a:r>
            <a:r>
              <a:rPr lang="en-US" sz="2800" b="1" dirty="0">
                <a:solidFill>
                  <a:srgbClr val="0000CC"/>
                </a:solidFill>
              </a:rPr>
              <a:t> 1, </a:t>
            </a:r>
            <a:r>
              <a:rPr lang="en-US" sz="2800" b="1" dirty="0" err="1">
                <a:solidFill>
                  <a:srgbClr val="0000CC"/>
                </a:solidFill>
              </a:rPr>
              <a:t>tranh</a:t>
            </a:r>
            <a:r>
              <a:rPr lang="en-US" sz="2800" b="1" dirty="0">
                <a:solidFill>
                  <a:srgbClr val="0000CC"/>
                </a:solidFill>
              </a:rPr>
              <a:t> 2 </a:t>
            </a:r>
            <a:r>
              <a:rPr lang="en-US" sz="2800" b="1" dirty="0" err="1">
                <a:solidFill>
                  <a:srgbClr val="0000CC"/>
                </a:solidFill>
              </a:rPr>
              <a:t>vẽ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vẽ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giao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thông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vi-VN" sz="2800" b="1" dirty="0">
                <a:solidFill>
                  <a:srgbClr val="0000CC"/>
                </a:solidFill>
              </a:rPr>
              <a:t>đư</a:t>
            </a:r>
            <a:r>
              <a:rPr lang="en-US" sz="2800" b="1" dirty="0" err="1">
                <a:solidFill>
                  <a:srgbClr val="0000CC"/>
                </a:solidFill>
              </a:rPr>
              <a:t>ờng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gì</a:t>
            </a:r>
            <a:r>
              <a:rPr lang="en-US" sz="2800" b="1" dirty="0">
                <a:solidFill>
                  <a:srgbClr val="0000CC"/>
                </a:solidFill>
              </a:rPr>
              <a:t> ?</a:t>
            </a:r>
          </a:p>
          <a:p>
            <a:pPr>
              <a:spcBef>
                <a:spcPct val="25000"/>
              </a:spcBef>
            </a:pPr>
            <a:r>
              <a:rPr lang="en-US" sz="2800" b="1" dirty="0">
                <a:solidFill>
                  <a:srgbClr val="0000CC"/>
                </a:solidFill>
              </a:rPr>
              <a:t>- </a:t>
            </a:r>
            <a:r>
              <a:rPr lang="en-US" sz="2800" b="1" dirty="0" err="1">
                <a:solidFill>
                  <a:srgbClr val="0000CC"/>
                </a:solidFill>
              </a:rPr>
              <a:t>Kể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tên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các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hình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ảnh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trong</a:t>
            </a:r>
            <a:r>
              <a:rPr lang="en-US" sz="2800" b="1" dirty="0">
                <a:solidFill>
                  <a:srgbClr val="0000CC"/>
                </a:solidFill>
              </a:rPr>
              <a:t> 2 </a:t>
            </a:r>
            <a:r>
              <a:rPr lang="en-US" sz="2800" b="1" dirty="0" err="1">
                <a:solidFill>
                  <a:srgbClr val="0000CC"/>
                </a:solidFill>
              </a:rPr>
              <a:t>bức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tranh</a:t>
            </a:r>
            <a:r>
              <a:rPr lang="en-US" sz="2800" b="1" dirty="0">
                <a:solidFill>
                  <a:srgbClr val="0000CC"/>
                </a:solidFill>
              </a:rPr>
              <a:t> ?</a:t>
            </a:r>
          </a:p>
          <a:p>
            <a:pPr>
              <a:spcBef>
                <a:spcPct val="25000"/>
              </a:spcBef>
            </a:pPr>
            <a:r>
              <a:rPr lang="en-US" sz="2800" b="1" dirty="0">
                <a:solidFill>
                  <a:srgbClr val="0000CC"/>
                </a:solidFill>
              </a:rPr>
              <a:t>- </a:t>
            </a:r>
            <a:r>
              <a:rPr lang="en-US" sz="2800" b="1" dirty="0" err="1">
                <a:solidFill>
                  <a:srgbClr val="0000CC"/>
                </a:solidFill>
              </a:rPr>
              <a:t>Màu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sắc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trong</a:t>
            </a:r>
            <a:r>
              <a:rPr lang="en-US" sz="2800" b="1" dirty="0">
                <a:solidFill>
                  <a:srgbClr val="0000CC"/>
                </a:solidFill>
              </a:rPr>
              <a:t> 2 </a:t>
            </a:r>
            <a:r>
              <a:rPr lang="en-US" sz="2800" b="1" dirty="0" err="1">
                <a:solidFill>
                  <a:srgbClr val="0000CC"/>
                </a:solidFill>
              </a:rPr>
              <a:t>bức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tranh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nh</a:t>
            </a:r>
            <a:r>
              <a:rPr lang="vi-VN" sz="2800" b="1" dirty="0">
                <a:solidFill>
                  <a:srgbClr val="0000CC"/>
                </a:solidFill>
              </a:rPr>
              <a:t>ư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thế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nào</a:t>
            </a:r>
            <a:r>
              <a:rPr lang="en-US" sz="2800" b="1" dirty="0">
                <a:solidFill>
                  <a:srgbClr val="0000CC"/>
                </a:solidFill>
              </a:rPr>
              <a:t> ?</a:t>
            </a:r>
          </a:p>
        </p:txBody>
      </p:sp>
      <p:pic>
        <p:nvPicPr>
          <p:cNvPr id="16389" name="Picture 9" descr="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352800"/>
            <a:ext cx="4114800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1" descr="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352800"/>
            <a:ext cx="4114800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WordArt 12"/>
          <p:cNvSpPr>
            <a:spLocks noChangeArrowheads="1" noChangeShapeType="1" noTextEdit="1"/>
          </p:cNvSpPr>
          <p:nvPr/>
        </p:nvSpPr>
        <p:spPr bwMode="auto">
          <a:xfrm>
            <a:off x="1295400" y="152400"/>
            <a:ext cx="67056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VẼ TRANH AN TOÀN GIAO THÔNG</a:t>
            </a:r>
          </a:p>
        </p:txBody>
      </p:sp>
      <p:sp>
        <p:nvSpPr>
          <p:cNvPr id="16392" name="Oval 16"/>
          <p:cNvSpPr>
            <a:spLocks noChangeArrowheads="1"/>
          </p:cNvSpPr>
          <p:nvPr/>
        </p:nvSpPr>
        <p:spPr bwMode="auto">
          <a:xfrm>
            <a:off x="2057400" y="6019800"/>
            <a:ext cx="533400" cy="533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1">
                <a:solidFill>
                  <a:srgbClr val="00FF00"/>
                </a:solidFill>
              </a:rPr>
              <a:t>1</a:t>
            </a:r>
          </a:p>
        </p:txBody>
      </p:sp>
      <p:sp>
        <p:nvSpPr>
          <p:cNvPr id="16393" name="Oval 17"/>
          <p:cNvSpPr>
            <a:spLocks noChangeArrowheads="1"/>
          </p:cNvSpPr>
          <p:nvPr/>
        </p:nvSpPr>
        <p:spPr bwMode="auto">
          <a:xfrm>
            <a:off x="6553200" y="6019800"/>
            <a:ext cx="533400" cy="533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1">
                <a:solidFill>
                  <a:srgbClr val="00FF00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228600" y="3048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FF00"/>
                </a:solidFill>
              </a:rPr>
              <a:t>* </a:t>
            </a:r>
            <a:r>
              <a:rPr lang="en-US" sz="2400" b="1" dirty="0" err="1">
                <a:solidFill>
                  <a:srgbClr val="FFFF00"/>
                </a:solidFill>
              </a:rPr>
              <a:t>Hãy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kể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tên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các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loại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hình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giao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thông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trong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bức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tranh</a:t>
            </a:r>
            <a:r>
              <a:rPr lang="en-US" sz="2400" b="1" dirty="0">
                <a:solidFill>
                  <a:srgbClr val="FFFF00"/>
                </a:solidFill>
              </a:rPr>
              <a:t>  :</a:t>
            </a:r>
            <a:endParaRPr lang="en-US" sz="2400" b="1" u="sng" dirty="0">
              <a:solidFill>
                <a:srgbClr val="FFFF00"/>
              </a:solidFill>
            </a:endParaRPr>
          </a:p>
        </p:txBody>
      </p:sp>
      <p:pic>
        <p:nvPicPr>
          <p:cNvPr id="94214" name="Picture 6" descr="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838200"/>
            <a:ext cx="8610600" cy="579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304800" y="1676400"/>
            <a:ext cx="7772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</a:rPr>
              <a:t>Hoạt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động</a:t>
            </a:r>
            <a:r>
              <a:rPr lang="en-US" sz="3200" b="1" dirty="0">
                <a:solidFill>
                  <a:srgbClr val="FF0000"/>
                </a:solidFill>
              </a:rPr>
              <a:t> 2: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u="sng" dirty="0" err="1">
                <a:solidFill>
                  <a:srgbClr val="0000FF"/>
                </a:solidFill>
              </a:rPr>
              <a:t>Cách</a:t>
            </a:r>
            <a:r>
              <a:rPr lang="en-US" sz="3200" b="1" u="sng" dirty="0">
                <a:solidFill>
                  <a:srgbClr val="0000FF"/>
                </a:solidFill>
              </a:rPr>
              <a:t> </a:t>
            </a:r>
            <a:r>
              <a:rPr lang="en-US" sz="3200" b="1" u="sng" dirty="0" err="1">
                <a:solidFill>
                  <a:srgbClr val="0000FF"/>
                </a:solidFill>
              </a:rPr>
              <a:t>vẽ</a:t>
            </a:r>
            <a:r>
              <a:rPr lang="en-US" sz="3200" b="1" u="sng" dirty="0">
                <a:solidFill>
                  <a:srgbClr val="0000FF"/>
                </a:solidFill>
              </a:rPr>
              <a:t> </a:t>
            </a:r>
            <a:r>
              <a:rPr lang="en-US" sz="3200" b="1" u="sng" dirty="0" err="1">
                <a:solidFill>
                  <a:srgbClr val="0000FF"/>
                </a:solidFill>
              </a:rPr>
              <a:t>tranh</a:t>
            </a:r>
            <a:r>
              <a:rPr lang="en-US" sz="3200" b="1" u="sng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26686" name="Text Box 62"/>
          <p:cNvSpPr txBox="1">
            <a:spLocks noChangeArrowheads="1"/>
          </p:cNvSpPr>
          <p:nvPr/>
        </p:nvSpPr>
        <p:spPr bwMode="auto">
          <a:xfrm>
            <a:off x="-35169" y="5108426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* </a:t>
            </a:r>
            <a:r>
              <a:rPr lang="en-US" sz="3200" b="1" dirty="0">
                <a:solidFill>
                  <a:srgbClr val="FF0000"/>
                </a:solidFill>
              </a:rPr>
              <a:t>B</a:t>
            </a:r>
            <a:r>
              <a:rPr lang="vi-VN" sz="3200" b="1" dirty="0">
                <a:solidFill>
                  <a:srgbClr val="FF0000"/>
                </a:solidFill>
              </a:rPr>
              <a:t>ư</a:t>
            </a:r>
            <a:r>
              <a:rPr lang="en-US" sz="3200" b="1" dirty="0" err="1">
                <a:solidFill>
                  <a:srgbClr val="FF0000"/>
                </a:solidFill>
              </a:rPr>
              <a:t>ớc</a:t>
            </a:r>
            <a:r>
              <a:rPr lang="en-US" sz="3200" b="1" dirty="0">
                <a:solidFill>
                  <a:srgbClr val="FF0000"/>
                </a:solidFill>
              </a:rPr>
              <a:t> 3</a:t>
            </a:r>
            <a:r>
              <a:rPr lang="en-US" sz="3200" b="1" dirty="0">
                <a:solidFill>
                  <a:srgbClr val="0000FF"/>
                </a:solidFill>
              </a:rPr>
              <a:t>:  </a:t>
            </a:r>
            <a:r>
              <a:rPr lang="en-US" sz="3200" b="1" dirty="0" err="1">
                <a:solidFill>
                  <a:srgbClr val="0000FF"/>
                </a:solidFill>
              </a:rPr>
              <a:t>Vẽ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nét</a:t>
            </a:r>
            <a:r>
              <a:rPr lang="en-US" sz="3200" b="1" dirty="0">
                <a:solidFill>
                  <a:srgbClr val="0000FF"/>
                </a:solidFill>
              </a:rPr>
              <a:t> chi </a:t>
            </a:r>
            <a:r>
              <a:rPr lang="en-US" sz="3200" b="1" dirty="0" err="1">
                <a:solidFill>
                  <a:srgbClr val="0000FF"/>
                </a:solidFill>
              </a:rPr>
              <a:t>tiết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hình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ảnh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chính</a:t>
            </a:r>
            <a:r>
              <a:rPr lang="en-US" sz="3200" b="1" dirty="0">
                <a:solidFill>
                  <a:srgbClr val="0000FF"/>
                </a:solidFill>
              </a:rPr>
              <a:t>, </a:t>
            </a:r>
            <a:r>
              <a:rPr lang="en-US" sz="3200" b="1" dirty="0" err="1">
                <a:solidFill>
                  <a:srgbClr val="0000FF"/>
                </a:solidFill>
              </a:rPr>
              <a:t>phụ</a:t>
            </a:r>
            <a:r>
              <a:rPr lang="en-US" sz="32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26687" name="Text Box 63"/>
          <p:cNvSpPr txBox="1">
            <a:spLocks noChangeArrowheads="1"/>
          </p:cNvSpPr>
          <p:nvPr/>
        </p:nvSpPr>
        <p:spPr bwMode="auto">
          <a:xfrm>
            <a:off x="-35169" y="2848848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* </a:t>
            </a:r>
            <a:r>
              <a:rPr lang="en-US" sz="3200" b="1" dirty="0">
                <a:solidFill>
                  <a:srgbClr val="FF0000"/>
                </a:solidFill>
              </a:rPr>
              <a:t>B</a:t>
            </a:r>
            <a:r>
              <a:rPr lang="vi-VN" sz="3200" b="1" dirty="0">
                <a:solidFill>
                  <a:srgbClr val="FF0000"/>
                </a:solidFill>
              </a:rPr>
              <a:t>ư</a:t>
            </a:r>
            <a:r>
              <a:rPr lang="en-US" sz="3200" b="1" dirty="0" err="1">
                <a:solidFill>
                  <a:srgbClr val="FF0000"/>
                </a:solidFill>
              </a:rPr>
              <a:t>ớc</a:t>
            </a:r>
            <a:r>
              <a:rPr lang="en-US" sz="3200" b="1" dirty="0">
                <a:solidFill>
                  <a:srgbClr val="FF0000"/>
                </a:solidFill>
              </a:rPr>
              <a:t> 1</a:t>
            </a:r>
            <a:r>
              <a:rPr lang="en-US" sz="3200" b="1" dirty="0">
                <a:solidFill>
                  <a:srgbClr val="0000FF"/>
                </a:solidFill>
              </a:rPr>
              <a:t>: </a:t>
            </a:r>
            <a:r>
              <a:rPr lang="en-US" sz="3200" b="1" dirty="0" err="1">
                <a:solidFill>
                  <a:srgbClr val="0000FF"/>
                </a:solidFill>
              </a:rPr>
              <a:t>Vẽ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phác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các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mảng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hình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ảnh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chính</a:t>
            </a:r>
            <a:r>
              <a:rPr lang="en-US" sz="3200" b="1" dirty="0">
                <a:solidFill>
                  <a:srgbClr val="0000FF"/>
                </a:solidFill>
              </a:rPr>
              <a:t>, </a:t>
            </a:r>
            <a:r>
              <a:rPr lang="en-US" sz="3200" b="1" dirty="0" err="1">
                <a:solidFill>
                  <a:srgbClr val="0000FF"/>
                </a:solidFill>
              </a:rPr>
              <a:t>phụ</a:t>
            </a:r>
            <a:r>
              <a:rPr lang="en-US" sz="32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26688" name="Text Box 64"/>
          <p:cNvSpPr txBox="1">
            <a:spLocks noChangeArrowheads="1"/>
          </p:cNvSpPr>
          <p:nvPr/>
        </p:nvSpPr>
        <p:spPr bwMode="auto">
          <a:xfrm>
            <a:off x="-35169" y="4031208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* </a:t>
            </a:r>
            <a:r>
              <a:rPr lang="en-US" sz="3200" b="1" dirty="0">
                <a:solidFill>
                  <a:srgbClr val="FF0000"/>
                </a:solidFill>
              </a:rPr>
              <a:t>B</a:t>
            </a:r>
            <a:r>
              <a:rPr lang="vi-VN" sz="3200" b="1" dirty="0">
                <a:solidFill>
                  <a:srgbClr val="FF0000"/>
                </a:solidFill>
              </a:rPr>
              <a:t>ư</a:t>
            </a:r>
            <a:r>
              <a:rPr lang="en-US" sz="3200" b="1" dirty="0" err="1">
                <a:solidFill>
                  <a:srgbClr val="FF0000"/>
                </a:solidFill>
              </a:rPr>
              <a:t>ớc</a:t>
            </a:r>
            <a:r>
              <a:rPr lang="en-US" sz="3200" b="1" dirty="0">
                <a:solidFill>
                  <a:srgbClr val="FF0000"/>
                </a:solidFill>
              </a:rPr>
              <a:t> 2:  </a:t>
            </a:r>
            <a:r>
              <a:rPr lang="en-US" sz="3200" b="1" dirty="0" err="1">
                <a:solidFill>
                  <a:srgbClr val="0000FF"/>
                </a:solidFill>
              </a:rPr>
              <a:t>Vẽ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phác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bằng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nét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thẳng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hình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ảnh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chính</a:t>
            </a:r>
            <a:r>
              <a:rPr lang="en-US" sz="3200" b="1" dirty="0">
                <a:solidFill>
                  <a:srgbClr val="0000FF"/>
                </a:solidFill>
              </a:rPr>
              <a:t>, </a:t>
            </a:r>
            <a:r>
              <a:rPr lang="en-US" sz="3200" b="1" dirty="0" err="1">
                <a:solidFill>
                  <a:srgbClr val="0000FF"/>
                </a:solidFill>
              </a:rPr>
              <a:t>phụ</a:t>
            </a:r>
            <a:r>
              <a:rPr lang="en-US" sz="32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26694" name="Text Box 70"/>
          <p:cNvSpPr txBox="1">
            <a:spLocks noChangeArrowheads="1"/>
          </p:cNvSpPr>
          <p:nvPr/>
        </p:nvSpPr>
        <p:spPr bwMode="auto">
          <a:xfrm>
            <a:off x="-15240" y="2293587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 - </a:t>
            </a:r>
            <a:r>
              <a:rPr lang="en-US" sz="3200" b="1" dirty="0">
                <a:solidFill>
                  <a:srgbClr val="0000FF"/>
                </a:solidFill>
              </a:rPr>
              <a:t>VD : </a:t>
            </a:r>
            <a:r>
              <a:rPr lang="en-US" sz="3200" b="1" dirty="0" err="1">
                <a:solidFill>
                  <a:srgbClr val="0000FF"/>
                </a:solidFill>
              </a:rPr>
              <a:t>Vẽ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cảnh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giao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thông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trên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vi-VN" sz="3200" b="1" dirty="0">
                <a:solidFill>
                  <a:srgbClr val="0000FF"/>
                </a:solidFill>
              </a:rPr>
              <a:t>đư</a:t>
            </a:r>
            <a:r>
              <a:rPr lang="en-US" sz="3200" b="1" dirty="0" err="1">
                <a:solidFill>
                  <a:srgbClr val="0000FF"/>
                </a:solidFill>
              </a:rPr>
              <a:t>ờng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phố</a:t>
            </a:r>
            <a:r>
              <a:rPr lang="en-US" sz="3200" b="1" dirty="0">
                <a:solidFill>
                  <a:srgbClr val="0000FF"/>
                </a:solidFill>
              </a:rPr>
              <a:t> :</a:t>
            </a:r>
          </a:p>
        </p:txBody>
      </p:sp>
      <p:sp>
        <p:nvSpPr>
          <p:cNvPr id="26695" name="Text Box 71"/>
          <p:cNvSpPr txBox="1">
            <a:spLocks noChangeArrowheads="1"/>
          </p:cNvSpPr>
          <p:nvPr/>
        </p:nvSpPr>
        <p:spPr bwMode="auto">
          <a:xfrm>
            <a:off x="-15240" y="5717952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* </a:t>
            </a:r>
            <a:r>
              <a:rPr lang="en-US" sz="3200" b="1" dirty="0">
                <a:solidFill>
                  <a:srgbClr val="FF0000"/>
                </a:solidFill>
              </a:rPr>
              <a:t>B</a:t>
            </a:r>
            <a:r>
              <a:rPr lang="vi-VN" sz="3200" b="1" dirty="0">
                <a:solidFill>
                  <a:srgbClr val="FF0000"/>
                </a:solidFill>
              </a:rPr>
              <a:t>ư</a:t>
            </a:r>
            <a:r>
              <a:rPr lang="en-US" sz="3200" b="1" dirty="0" err="1">
                <a:solidFill>
                  <a:srgbClr val="FF0000"/>
                </a:solidFill>
              </a:rPr>
              <a:t>ớc</a:t>
            </a:r>
            <a:r>
              <a:rPr lang="en-US" sz="3200" b="1" dirty="0">
                <a:solidFill>
                  <a:srgbClr val="FF0000"/>
                </a:solidFill>
              </a:rPr>
              <a:t> 4</a:t>
            </a:r>
            <a:r>
              <a:rPr lang="en-US" sz="3200" b="1" dirty="0">
                <a:solidFill>
                  <a:srgbClr val="0000FF"/>
                </a:solidFill>
              </a:rPr>
              <a:t>:  </a:t>
            </a:r>
            <a:r>
              <a:rPr lang="en-US" sz="3200" b="1" dirty="0" err="1">
                <a:solidFill>
                  <a:srgbClr val="0000FF"/>
                </a:solidFill>
              </a:rPr>
              <a:t>Vẽ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màu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theo</a:t>
            </a:r>
            <a:r>
              <a:rPr lang="en-US" sz="3200" b="1" dirty="0">
                <a:solidFill>
                  <a:srgbClr val="0000FF"/>
                </a:solidFill>
              </a:rPr>
              <a:t> ý </a:t>
            </a:r>
            <a:r>
              <a:rPr lang="en-US" sz="3200" b="1" dirty="0" err="1">
                <a:solidFill>
                  <a:srgbClr val="0000FF"/>
                </a:solidFill>
              </a:rPr>
              <a:t>thích</a:t>
            </a:r>
            <a:r>
              <a:rPr lang="en-US" sz="3200" b="1" dirty="0">
                <a:solidFill>
                  <a:srgbClr val="0000FF"/>
                </a:solidFill>
              </a:rPr>
              <a:t>, </a:t>
            </a:r>
            <a:r>
              <a:rPr lang="en-US" sz="3200" b="1" dirty="0" err="1">
                <a:solidFill>
                  <a:srgbClr val="0000FF"/>
                </a:solidFill>
              </a:rPr>
              <a:t>có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vi-VN" sz="3200" b="1" dirty="0">
                <a:solidFill>
                  <a:srgbClr val="0000FF"/>
                </a:solidFill>
              </a:rPr>
              <a:t>đ</a:t>
            </a:r>
            <a:r>
              <a:rPr lang="en-US" sz="3200" b="1" dirty="0" err="1">
                <a:solidFill>
                  <a:srgbClr val="0000FF"/>
                </a:solidFill>
              </a:rPr>
              <a:t>ậm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có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nhạt</a:t>
            </a:r>
            <a:r>
              <a:rPr lang="en-US" sz="32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9464" name="Rectangle 72"/>
          <p:cNvSpPr>
            <a:spLocks noChangeArrowheads="1"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9465" name="Picture 74" descr="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62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75" descr="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0"/>
            <a:ext cx="2667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7" name="WordArt 76"/>
          <p:cNvSpPr>
            <a:spLocks noChangeArrowheads="1" noChangeShapeType="1" noTextEdit="1"/>
          </p:cNvSpPr>
          <p:nvPr/>
        </p:nvSpPr>
        <p:spPr bwMode="auto">
          <a:xfrm>
            <a:off x="1295400" y="304800"/>
            <a:ext cx="67056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VẼ TRANH AN TOÀN GIAO THÔNG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* B</a:t>
            </a:r>
            <a:r>
              <a:rPr lang="vi-VN" sz="2400" b="1">
                <a:solidFill>
                  <a:srgbClr val="0000FF"/>
                </a:solidFill>
              </a:rPr>
              <a:t>ư</a:t>
            </a:r>
            <a:r>
              <a:rPr lang="en-US" sz="2400" b="1">
                <a:solidFill>
                  <a:srgbClr val="0000FF"/>
                </a:solidFill>
              </a:rPr>
              <a:t>ớc 1: Vẽ phác các mảng hình ảnh chính, phụ.</a:t>
            </a:r>
          </a:p>
        </p:txBody>
      </p:sp>
      <p:pic>
        <p:nvPicPr>
          <p:cNvPr id="8602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19200"/>
            <a:ext cx="8458200" cy="544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* B</a:t>
            </a:r>
            <a:r>
              <a:rPr lang="vi-VN" sz="2400" b="1">
                <a:solidFill>
                  <a:srgbClr val="0000FF"/>
                </a:solidFill>
              </a:rPr>
              <a:t>ư</a:t>
            </a:r>
            <a:r>
              <a:rPr lang="en-US" sz="2400" b="1">
                <a:solidFill>
                  <a:srgbClr val="0000FF"/>
                </a:solidFill>
              </a:rPr>
              <a:t>ớc 2:  Vẽ phác bằng nét thẳng hình ảnh chính, phụ.</a:t>
            </a:r>
          </a:p>
        </p:txBody>
      </p:sp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19200"/>
            <a:ext cx="8382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7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* B</a:t>
            </a:r>
            <a:r>
              <a:rPr lang="vi-VN" sz="2400" b="1">
                <a:solidFill>
                  <a:srgbClr val="0000FF"/>
                </a:solidFill>
              </a:rPr>
              <a:t>ư</a:t>
            </a:r>
            <a:r>
              <a:rPr lang="en-US" sz="2400" b="1">
                <a:solidFill>
                  <a:srgbClr val="0000FF"/>
                </a:solidFill>
              </a:rPr>
              <a:t>ớc 3:  Vẽ nét chi tiết hình ảnh chính, phụ.</a:t>
            </a:r>
          </a:p>
        </p:txBody>
      </p:sp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19200"/>
            <a:ext cx="8382000" cy="527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1378</TotalTime>
  <Words>392</Words>
  <Application>Microsoft Office PowerPoint</Application>
  <PresentationFormat>On-screen Show (4:3)</PresentationFormat>
  <Paragraphs>39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Default Design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PC</cp:lastModifiedBy>
  <cp:revision>469</cp:revision>
  <dcterms:created xsi:type="dcterms:W3CDTF">2010-01-01T12:53:53Z</dcterms:created>
  <dcterms:modified xsi:type="dcterms:W3CDTF">2021-10-28T03:04:37Z</dcterms:modified>
</cp:coreProperties>
</file>